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bold.fntdata"/><Relationship Id="rId6" Type="http://schemas.openxmlformats.org/officeDocument/2006/relationships/slide" Target="slides/slide2.xml"/><Relationship Id="rId18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should add more people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Relationship Id="rId4" Type="http://schemas.openxmlformats.org/officeDocument/2006/relationships/image" Target="../media/image10.png"/><Relationship Id="rId5" Type="http://schemas.openxmlformats.org/officeDocument/2006/relationships/image" Target="../media/image08.png"/><Relationship Id="rId6" Type="http://schemas.openxmlformats.org/officeDocument/2006/relationships/image" Target="../media/image05.png"/><Relationship Id="rId7" Type="http://schemas.openxmlformats.org/officeDocument/2006/relationships/image" Target="../media/image0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9.png"/><Relationship Id="rId4" Type="http://schemas.openxmlformats.org/officeDocument/2006/relationships/hyperlink" Target="https://www.facebook.com/groups/ucrcyber/" TargetMode="External"/><Relationship Id="rId5" Type="http://schemas.openxmlformats.org/officeDocument/2006/relationships/hyperlink" Target="mailto:bevan006@ucr.edu" TargetMode="External"/><Relationship Id="rId6" Type="http://schemas.openxmlformats.org/officeDocument/2006/relationships/hyperlink" Target="https://goo.gl/aQTOhi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youtube.com/v/dJnklyxbcL8" TargetMode="External"/><Relationship Id="rId4" Type="http://schemas.openxmlformats.org/officeDocument/2006/relationships/image" Target="../media/image0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525" y="3004025"/>
            <a:ext cx="5512899" cy="227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Shape 68"/>
          <p:cNvGrpSpPr/>
          <p:nvPr/>
        </p:nvGrpSpPr>
        <p:grpSpPr>
          <a:xfrm>
            <a:off x="1028537" y="103675"/>
            <a:ext cx="7086925" cy="3987425"/>
            <a:chOff x="1016000" y="383100"/>
            <a:chExt cx="7086925" cy="3987425"/>
          </a:xfrm>
        </p:grpSpPr>
        <p:pic>
          <p:nvPicPr>
            <p:cNvPr id="69" name="Shape 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95225" y="389750"/>
              <a:ext cx="5307700" cy="39807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0" name="Shape 70"/>
            <p:cNvCxnSpPr/>
            <p:nvPr/>
          </p:nvCxnSpPr>
          <p:spPr>
            <a:xfrm>
              <a:off x="2788125" y="383100"/>
              <a:ext cx="7200" cy="3987000"/>
            </a:xfrm>
            <a:prstGeom prst="straightConnector1">
              <a:avLst/>
            </a:prstGeom>
            <a:noFill/>
            <a:ln cap="flat" cmpd="sng" w="76200">
              <a:solidFill>
                <a:srgbClr val="6AA84F"/>
              </a:solidFill>
              <a:prstDash val="solid"/>
              <a:round/>
              <a:headEnd len="lg" w="lg" type="none"/>
              <a:tailEnd len="lg" w="lg" type="none"/>
            </a:ln>
          </p:spPr>
        </p:cxnSp>
        <p:pic>
          <p:nvPicPr>
            <p:cNvPr id="71" name="Shape 71"/>
            <p:cNvPicPr preferRelativeResize="0"/>
            <p:nvPr/>
          </p:nvPicPr>
          <p:blipFill rotWithShape="1">
            <a:blip r:embed="rId5">
              <a:alphaModFix/>
            </a:blip>
            <a:srcRect b="12256" l="0" r="0" t="12870"/>
            <a:stretch/>
          </p:blipFill>
          <p:spPr>
            <a:xfrm>
              <a:off x="1016000" y="1364990"/>
              <a:ext cx="1736648" cy="975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Shape 72"/>
            <p:cNvPicPr preferRelativeResize="0"/>
            <p:nvPr/>
          </p:nvPicPr>
          <p:blipFill rotWithShape="1">
            <a:blip r:embed="rId6">
              <a:alphaModFix/>
            </a:blip>
            <a:srcRect b="13521" l="0" r="0" t="13898"/>
            <a:stretch/>
          </p:blipFill>
          <p:spPr>
            <a:xfrm>
              <a:off x="1016000" y="2340248"/>
              <a:ext cx="1736648" cy="945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Shape 73"/>
            <p:cNvPicPr preferRelativeResize="0"/>
            <p:nvPr/>
          </p:nvPicPr>
          <p:blipFill rotWithShape="1">
            <a:blip r:embed="rId7">
              <a:alphaModFix/>
            </a:blip>
            <a:srcRect b="12399" l="0" r="0" t="12721"/>
            <a:stretch/>
          </p:blipFill>
          <p:spPr>
            <a:xfrm>
              <a:off x="1016000" y="389750"/>
              <a:ext cx="1736648" cy="975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/>
              <a:t>What’s next?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57150" y="4696825"/>
            <a:ext cx="9014400" cy="44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NCL Spring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41284" cy="469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>
            <p:ph idx="4294967295" type="subTitle"/>
          </p:nvPr>
        </p:nvSpPr>
        <p:spPr>
          <a:xfrm>
            <a:off x="4324600" y="333450"/>
            <a:ext cx="4746900" cy="418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Cyber-security related competition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Can be imagined as “Capture the Flag”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Composed of various individual challenges to obtain “flags”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Computer Forensics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Cryptography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Network penetration testing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Web security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System/Network Administration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Etc.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Entirely online in virtual “stadium”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Registration ends April 26th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Runs May 2nd - June 30th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WRCCDC 2017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460950" y="1826850"/>
            <a:ext cx="8222100" cy="271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2400">
                <a:solidFill>
                  <a:srgbClr val="000000"/>
                </a:solidFill>
              </a:rPr>
              <a:t>Doesn’t start until likely Winter 2016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2400">
                <a:solidFill>
                  <a:srgbClr val="000000"/>
                </a:solidFill>
              </a:rPr>
              <a:t>PLENTY of time to train, learn and get prepared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2400">
                <a:solidFill>
                  <a:srgbClr val="000000"/>
                </a:solidFill>
              </a:rPr>
              <a:t>Being on the team not entirely guaranteed, will be very dependent on effort in training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2400">
                <a:solidFill>
                  <a:srgbClr val="000000"/>
                </a:solidFill>
              </a:rPr>
              <a:t>Great opportunity to compete in a realistic working scenario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612" y="124637"/>
            <a:ext cx="1630775" cy="16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25" y="3293850"/>
            <a:ext cx="4728799" cy="19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>
            <p:ph type="ctrTitle"/>
          </p:nvPr>
        </p:nvSpPr>
        <p:spPr>
          <a:xfrm>
            <a:off x="390525" y="2726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Any questions?</a:t>
            </a:r>
          </a:p>
        </p:txBody>
      </p:sp>
      <p:sp>
        <p:nvSpPr>
          <p:cNvPr id="152" name="Shape 152"/>
          <p:cNvSpPr txBox="1"/>
          <p:nvPr>
            <p:ph idx="1" type="subTitle"/>
          </p:nvPr>
        </p:nvSpPr>
        <p:spPr>
          <a:xfrm>
            <a:off x="390525" y="1356049"/>
            <a:ext cx="8222100" cy="44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 sure to check us out at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https://www.facebook.com/groups/ucrcyber/</a:t>
            </a:r>
            <a:r>
              <a:rPr lang="en"/>
              <a:t> </a:t>
            </a:r>
          </a:p>
        </p:txBody>
      </p:sp>
      <p:sp>
        <p:nvSpPr>
          <p:cNvPr id="153" name="Shape 153"/>
          <p:cNvSpPr txBox="1"/>
          <p:nvPr>
            <p:ph idx="1" type="subTitle"/>
          </p:nvPr>
        </p:nvSpPr>
        <p:spPr>
          <a:xfrm>
            <a:off x="390525" y="1801850"/>
            <a:ext cx="8222100" cy="1882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If you have any questions or concerns, feel free to email Bradley Evans (President) at </a:t>
            </a:r>
            <a:r>
              <a:rPr lang="en" u="sng">
                <a:solidFill>
                  <a:schemeClr val="hlink"/>
                </a:solidFill>
                <a:hlinkClick r:id="rId5"/>
              </a:rPr>
              <a:t>bevan006@ucr.edu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To check out some of our reports from WRCCDC 2015, go to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https://goo.gl/aQTOhi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835400" y="3552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Our first competition</a:t>
            </a:r>
          </a:p>
        </p:txBody>
      </p:sp>
      <p:sp>
        <p:nvSpPr>
          <p:cNvPr id="79" name="Shape 79"/>
          <p:cNvSpPr txBox="1"/>
          <p:nvPr>
            <p:ph idx="1" type="subTitle"/>
          </p:nvPr>
        </p:nvSpPr>
        <p:spPr>
          <a:xfrm>
            <a:off x="4835400" y="1758574"/>
            <a:ext cx="4045200" cy="2968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WRCCDC 2016 Regionals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1. Cal Poly Pomona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2. University of Advancing Technology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3. UC Berkeley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4. Stanford University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u="sng">
                <a:solidFill>
                  <a:srgbClr val="F3F3F3"/>
                </a:solidFill>
              </a:rPr>
              <a:t>5. University of California, Riverside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6. California State University, Dominguez Hills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7. California State University, Northridge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8. Riverside City College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650" y="999098"/>
            <a:ext cx="3223875" cy="32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WRCCDC Competition Format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3000">
                <a:solidFill>
                  <a:srgbClr val="000000"/>
                </a:solidFill>
              </a:rPr>
              <a:t>Competitors are the “Blue Team”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3000">
                <a:solidFill>
                  <a:srgbClr val="000000"/>
                </a:solidFill>
              </a:rPr>
              <a:t>Clients are the “Orange Team”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3000">
                <a:solidFill>
                  <a:srgbClr val="000000"/>
                </a:solidFill>
              </a:rPr>
              <a:t>“Previous Blue Team” are the “Black Team”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3000">
                <a:solidFill>
                  <a:srgbClr val="000000"/>
                </a:solidFill>
              </a:rPr>
              <a:t>Attackers are the “Red Team”</a:t>
            </a:r>
          </a:p>
          <a:p>
            <a:pPr indent="-419100" lvl="0" marL="4572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3000">
                <a:solidFill>
                  <a:srgbClr val="000000"/>
                </a:solidFill>
              </a:rPr>
              <a:t>Judges/Referees are the “White Team”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WRCCDC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387" y="0"/>
            <a:ext cx="5969225" cy="460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Examples of what happens when you let red team in</a:t>
            </a:r>
          </a:p>
        </p:txBody>
      </p:sp>
      <p:sp>
        <p:nvSpPr>
          <p:cNvPr descr="**Edit 4/11/12 I've since redone it from a higher quality source.  short http://www.youtube.com/watch?v=3y5AaAx_PwQ long http://www.youtube.com/watch?v=44uYz6PuTj0    Edited video from Archer Season 2 Episode 6. Sound taken from the FX website.   I chopped and looped the short screen animation then synced it with the audio currently on the Archer website.  What, what?  I'd upload the sound file, but I don't want to get F'd.  I'm sure if you search a bit, there are various sites that'll help you.  **Edit 3/10** According to a qualified source, the lyrics are &quot;Hunch Hunch, What What, Buh Bo.&quot;  http://twitter.com/NikkiDuv/status/43949565807824896 http://twitter.com/NikkiDuv/status/45541762760060928" id="98" name="Shape 98" title="Archer - What What Pirate Virus">
            <a:hlinkClick r:id="rId3"/>
          </p:cNvPr>
          <p:cNvSpPr/>
          <p:nvPr/>
        </p:nvSpPr>
        <p:spPr>
          <a:xfrm>
            <a:off x="1560733" y="73399"/>
            <a:ext cx="6022533" cy="45169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" y="66474"/>
            <a:ext cx="4213449" cy="411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750" y="66474"/>
            <a:ext cx="4530108" cy="2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Examples of what happens when you let red team in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4199" y="1568249"/>
            <a:ext cx="3085550" cy="291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2675" y="2260500"/>
            <a:ext cx="4624256" cy="22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n">
                <a:solidFill>
                  <a:srgbClr val="000000"/>
                </a:solidFill>
              </a:rPr>
              <a:t>Organize</a:t>
            </a:r>
            <a:r>
              <a:rPr lang="en">
                <a:solidFill>
                  <a:srgbClr val="000000"/>
                </a:solidFill>
              </a:rPr>
              <a:t> teams to represent UCR at cybersecurity competitions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n">
                <a:solidFill>
                  <a:srgbClr val="000000"/>
                </a:solidFill>
              </a:rPr>
              <a:t>Advocate</a:t>
            </a:r>
            <a:r>
              <a:rPr lang="en">
                <a:solidFill>
                  <a:srgbClr val="000000"/>
                </a:solidFill>
              </a:rPr>
              <a:t> for the use of secure design principles in engineering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n">
                <a:solidFill>
                  <a:srgbClr val="000000"/>
                </a:solidFill>
              </a:rPr>
              <a:t>Raise</a:t>
            </a:r>
            <a:r>
              <a:rPr lang="en">
                <a:solidFill>
                  <a:srgbClr val="000000"/>
                </a:solidFill>
              </a:rPr>
              <a:t> awareness of topics related to information security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n">
                <a:solidFill>
                  <a:srgbClr val="000000"/>
                </a:solidFill>
              </a:rPr>
              <a:t>Promote</a:t>
            </a:r>
            <a:r>
              <a:rPr lang="en">
                <a:solidFill>
                  <a:srgbClr val="000000"/>
                </a:solidFill>
              </a:rPr>
              <a:t> the professional development of students interested in security related careers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n">
                <a:solidFill>
                  <a:srgbClr val="000000"/>
                </a:solidFill>
              </a:rPr>
              <a:t>Form</a:t>
            </a:r>
            <a:r>
              <a:rPr lang="en">
                <a:solidFill>
                  <a:srgbClr val="000000"/>
                </a:solidFill>
              </a:rPr>
              <a:t> faculty and community partnerships for the advancement of information security awareness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</a:pPr>
            <a:r>
              <a:rPr b="1" lang="en">
                <a:solidFill>
                  <a:srgbClr val="000000"/>
                </a:solidFill>
              </a:rPr>
              <a:t>Advance</a:t>
            </a:r>
            <a:r>
              <a:rPr lang="en">
                <a:solidFill>
                  <a:srgbClr val="000000"/>
                </a:solidFill>
              </a:rPr>
              <a:t> the ethical study of cybersecurity</a:t>
            </a:r>
          </a:p>
        </p:txBody>
      </p:sp>
      <p:sp>
        <p:nvSpPr>
          <p:cNvPr id="113" name="Shape 1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Cyber@UCR Goals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get into CyberSec?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71900" y="1919075"/>
            <a:ext cx="8222100" cy="302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Gain new security perspective on future projects you may be involved in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IoT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Database management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Web development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Programs in general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Gain useful experience by going into unknown environments and learning about what is suspicious, what is necessary, and what is going to explode.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Be involved in an exciting field of study with new exploits, vulnerabilities, and defense methods being discovered all the time.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226075" y="1402213"/>
            <a:ext cx="2808000" cy="124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Intimidated or feel like you don’t know enough? 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198" y="687199"/>
            <a:ext cx="4882025" cy="362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idx="1" type="body"/>
          </p:nvPr>
        </p:nvSpPr>
        <p:spPr>
          <a:xfrm>
            <a:off x="226075" y="2720986"/>
            <a:ext cx="2808000" cy="102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Don’t worry, most of us were too.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